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3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72" r:id="rId14"/>
  </p:sldIdLst>
  <p:sldSz cx="12190413" cy="6858000"/>
  <p:notesSz cx="6858000" cy="9144000"/>
  <p:defaultTextStyle>
    <a:defPPr>
      <a:defRPr lang="en-US"/>
    </a:defPPr>
    <a:lvl1pPr marL="0" algn="l" defTabSz="9142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7" algn="l" defTabSz="9142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4" algn="l" defTabSz="9142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41" algn="l" defTabSz="9142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90" algn="l" defTabSz="9142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37" algn="l" defTabSz="9142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84" algn="l" defTabSz="9142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31" algn="l" defTabSz="9142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78" algn="l" defTabSz="9142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803" autoAdjust="0"/>
  </p:normalViewPr>
  <p:slideViewPr>
    <p:cSldViewPr>
      <p:cViewPr varScale="1">
        <p:scale>
          <a:sx n="63" d="100"/>
          <a:sy n="63" d="100"/>
        </p:scale>
        <p:origin x="780" y="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EBD6F1-90EC-4CE2-A709-5B4D4DEECE48}" type="datetimeFigureOut">
              <a:rPr lang="en-US" smtClean="0"/>
              <a:pPr/>
              <a:t>12/11/2020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9A372C-3B93-4AD5-B5D7-32918122DC8E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282" y="2130432"/>
            <a:ext cx="10361851" cy="14700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563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49B90-20EC-4EF0-9DD9-9D6A67315517}" type="datetime1">
              <a:rPr lang="en-US" smtClean="0"/>
              <a:pPr/>
              <a:t>12/11/2020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E1F9-D8E1-4D96-9AD2-D67A7DFB510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44B69-CE02-4373-8190-6F3BDECF358A}" type="datetime1">
              <a:rPr lang="en-US" smtClean="0"/>
              <a:pPr/>
              <a:t>12/11/2020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E1F9-D8E1-4D96-9AD2-D67A7DFB510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959" y="4406904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959" y="2906719"/>
            <a:ext cx="10361851" cy="15001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37144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859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573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4288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20003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717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1B52B-4491-4795-873E-5758975D9375}" type="datetime1">
              <a:rPr lang="en-US" smtClean="0"/>
              <a:pPr/>
              <a:t>12/11/2020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E1F9-D8E1-4D96-9AD2-D67A7DFB510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1" y="1600201"/>
            <a:ext cx="5384099" cy="4525965"/>
          </a:xfrm>
        </p:spPr>
        <p:txBody>
          <a:bodyPr/>
          <a:lstStyle>
            <a:lvl1pPr>
              <a:defRPr sz="27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4" y="1600201"/>
            <a:ext cx="5384099" cy="4525965"/>
          </a:xfrm>
        </p:spPr>
        <p:txBody>
          <a:bodyPr/>
          <a:lstStyle>
            <a:lvl1pPr>
              <a:defRPr sz="27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E206F-9496-4D78-975B-4A0835D93108}" type="datetime1">
              <a:rPr lang="en-US" smtClean="0"/>
              <a:pPr/>
              <a:t>12/11/2020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E1F9-D8E1-4D96-9AD2-D67A7DFB510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535116"/>
            <a:ext cx="5386218" cy="639765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7" indent="0">
              <a:buNone/>
              <a:defRPr sz="2000" b="1"/>
            </a:lvl2pPr>
            <a:lvl3pPr marL="914294" indent="0">
              <a:buNone/>
              <a:defRPr sz="1800" b="1"/>
            </a:lvl3pPr>
            <a:lvl4pPr marL="1371441" indent="0">
              <a:buNone/>
              <a:defRPr sz="1700" b="1"/>
            </a:lvl4pPr>
            <a:lvl5pPr marL="1828590" indent="0">
              <a:buNone/>
              <a:defRPr sz="1700" b="1"/>
            </a:lvl5pPr>
            <a:lvl6pPr marL="2285737" indent="0">
              <a:buNone/>
              <a:defRPr sz="1700" b="1"/>
            </a:lvl6pPr>
            <a:lvl7pPr marL="2742884" indent="0">
              <a:buNone/>
              <a:defRPr sz="1700" b="1"/>
            </a:lvl7pPr>
            <a:lvl8pPr marL="3200031" indent="0">
              <a:buNone/>
              <a:defRPr sz="1700" b="1"/>
            </a:lvl8pPr>
            <a:lvl9pPr marL="3657178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174881"/>
            <a:ext cx="5386218" cy="3951285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63" y="1535116"/>
            <a:ext cx="5388332" cy="639765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7" indent="0">
              <a:buNone/>
              <a:defRPr sz="2000" b="1"/>
            </a:lvl2pPr>
            <a:lvl3pPr marL="914294" indent="0">
              <a:buNone/>
              <a:defRPr sz="1800" b="1"/>
            </a:lvl3pPr>
            <a:lvl4pPr marL="1371441" indent="0">
              <a:buNone/>
              <a:defRPr sz="1700" b="1"/>
            </a:lvl4pPr>
            <a:lvl5pPr marL="1828590" indent="0">
              <a:buNone/>
              <a:defRPr sz="1700" b="1"/>
            </a:lvl5pPr>
            <a:lvl6pPr marL="2285737" indent="0">
              <a:buNone/>
              <a:defRPr sz="1700" b="1"/>
            </a:lvl6pPr>
            <a:lvl7pPr marL="2742884" indent="0">
              <a:buNone/>
              <a:defRPr sz="1700" b="1"/>
            </a:lvl7pPr>
            <a:lvl8pPr marL="3200031" indent="0">
              <a:buNone/>
              <a:defRPr sz="1700" b="1"/>
            </a:lvl8pPr>
            <a:lvl9pPr marL="3657178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3" y="2174881"/>
            <a:ext cx="5388332" cy="3951285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16195-E959-4C65-8366-78DB50F1C23C}" type="datetime1">
              <a:rPr lang="en-US" smtClean="0"/>
              <a:pPr/>
              <a:t>12/11/2020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E1F9-D8E1-4D96-9AD2-D67A7DFB510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7C859-6AC6-4767-9E58-729530844AC3}" type="datetime1">
              <a:rPr lang="en-US" smtClean="0"/>
              <a:pPr/>
              <a:t>12/11/2020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E1F9-D8E1-4D96-9AD2-D67A7DFB510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669A8-E86B-4170-A41B-D2B7BBEA0BAA}" type="datetime1">
              <a:rPr lang="en-US" smtClean="0"/>
              <a:pPr/>
              <a:t>12/11/2020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E1F9-D8E1-4D96-9AD2-D67A7DFB510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3" y="273052"/>
            <a:ext cx="401056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113" y="273056"/>
            <a:ext cx="6814780" cy="5853112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5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23" y="1435106"/>
            <a:ext cx="4010561" cy="4691062"/>
          </a:xfrm>
        </p:spPr>
        <p:txBody>
          <a:bodyPr/>
          <a:lstStyle>
            <a:lvl1pPr marL="0" indent="0">
              <a:buNone/>
              <a:defRPr sz="1500"/>
            </a:lvl1pPr>
            <a:lvl2pPr marL="457147" indent="0">
              <a:buNone/>
              <a:defRPr sz="1300"/>
            </a:lvl2pPr>
            <a:lvl3pPr marL="914294" indent="0">
              <a:buNone/>
              <a:defRPr sz="1100"/>
            </a:lvl3pPr>
            <a:lvl4pPr marL="1371441" indent="0">
              <a:buNone/>
              <a:defRPr sz="900"/>
            </a:lvl4pPr>
            <a:lvl5pPr marL="1828590" indent="0">
              <a:buNone/>
              <a:defRPr sz="900"/>
            </a:lvl5pPr>
            <a:lvl6pPr marL="2285737" indent="0">
              <a:buNone/>
              <a:defRPr sz="900"/>
            </a:lvl6pPr>
            <a:lvl7pPr marL="2742884" indent="0">
              <a:buNone/>
              <a:defRPr sz="900"/>
            </a:lvl7pPr>
            <a:lvl8pPr marL="3200031" indent="0">
              <a:buNone/>
              <a:defRPr sz="900"/>
            </a:lvl8pPr>
            <a:lvl9pPr marL="365717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6345-A431-4928-86F3-6D2DB8681E59}" type="datetime1">
              <a:rPr lang="en-US" smtClean="0"/>
              <a:pPr/>
              <a:t>12/11/2020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E1F9-D8E1-4D96-9AD2-D67A7DFB510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405" y="4800604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405" y="612773"/>
            <a:ext cx="7314248" cy="4114800"/>
          </a:xfrm>
        </p:spPr>
        <p:txBody>
          <a:bodyPr/>
          <a:lstStyle>
            <a:lvl1pPr marL="0" indent="0">
              <a:buNone/>
              <a:defRPr sz="3100"/>
            </a:lvl1pPr>
            <a:lvl2pPr marL="457147" indent="0">
              <a:buNone/>
              <a:defRPr sz="2700"/>
            </a:lvl2pPr>
            <a:lvl3pPr marL="914294" indent="0">
              <a:buNone/>
              <a:defRPr sz="2500"/>
            </a:lvl3pPr>
            <a:lvl4pPr marL="1371441" indent="0">
              <a:buNone/>
              <a:defRPr sz="2000"/>
            </a:lvl4pPr>
            <a:lvl5pPr marL="1828590" indent="0">
              <a:buNone/>
              <a:defRPr sz="2000"/>
            </a:lvl5pPr>
            <a:lvl6pPr marL="2285737" indent="0">
              <a:buNone/>
              <a:defRPr sz="2000"/>
            </a:lvl6pPr>
            <a:lvl7pPr marL="2742884" indent="0">
              <a:buNone/>
              <a:defRPr sz="2000"/>
            </a:lvl7pPr>
            <a:lvl8pPr marL="3200031" indent="0">
              <a:buNone/>
              <a:defRPr sz="2000"/>
            </a:lvl8pPr>
            <a:lvl9pPr marL="3657178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405" y="5367341"/>
            <a:ext cx="7314248" cy="804862"/>
          </a:xfrm>
        </p:spPr>
        <p:txBody>
          <a:bodyPr/>
          <a:lstStyle>
            <a:lvl1pPr marL="0" indent="0">
              <a:buNone/>
              <a:defRPr sz="1500"/>
            </a:lvl1pPr>
            <a:lvl2pPr marL="457147" indent="0">
              <a:buNone/>
              <a:defRPr sz="1300"/>
            </a:lvl2pPr>
            <a:lvl3pPr marL="914294" indent="0">
              <a:buNone/>
              <a:defRPr sz="1100"/>
            </a:lvl3pPr>
            <a:lvl4pPr marL="1371441" indent="0">
              <a:buNone/>
              <a:defRPr sz="900"/>
            </a:lvl4pPr>
            <a:lvl5pPr marL="1828590" indent="0">
              <a:buNone/>
              <a:defRPr sz="900"/>
            </a:lvl5pPr>
            <a:lvl6pPr marL="2285737" indent="0">
              <a:buNone/>
              <a:defRPr sz="900"/>
            </a:lvl6pPr>
            <a:lvl7pPr marL="2742884" indent="0">
              <a:buNone/>
              <a:defRPr sz="900"/>
            </a:lvl7pPr>
            <a:lvl8pPr marL="3200031" indent="0">
              <a:buNone/>
              <a:defRPr sz="900"/>
            </a:lvl8pPr>
            <a:lvl9pPr marL="365717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FABA-EF42-4882-9BC3-901087320AC5}" type="datetime1">
              <a:rPr lang="en-US" smtClean="0"/>
              <a:pPr/>
              <a:t>12/11/2020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E1F9-D8E1-4D96-9AD2-D67A7DFB510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5213-E64D-4592-8896-00B909BD55B2}" type="datetime1">
              <a:rPr lang="en-US" smtClean="0"/>
              <a:pPr/>
              <a:t>12/11/2020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E1F9-D8E1-4D96-9AD2-D67A7DFB510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050" y="274646"/>
            <a:ext cx="2742843" cy="58515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23" y="274646"/>
            <a:ext cx="8025355" cy="58515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3F674-FB4A-447F-AE1A-66FF9AE64620}" type="datetime1">
              <a:rPr lang="en-US" smtClean="0"/>
              <a:pPr/>
              <a:t>12/11/2020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E1F9-D8E1-4D96-9AD2-D67A7DFB510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2" y="274635"/>
            <a:ext cx="10971372" cy="1143000"/>
          </a:xfrm>
          <a:prstGeom prst="rect">
            <a:avLst/>
          </a:prstGeom>
        </p:spPr>
        <p:txBody>
          <a:bodyPr vert="horz" lIns="91429" tIns="45715" rIns="91429" bIns="45715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2" y="1600201"/>
            <a:ext cx="10971372" cy="4525965"/>
          </a:xfrm>
          <a:prstGeom prst="rect">
            <a:avLst/>
          </a:prstGeom>
        </p:spPr>
        <p:txBody>
          <a:bodyPr vert="horz" lIns="91429" tIns="45715" rIns="91429" bIns="45715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22" y="6356359"/>
            <a:ext cx="2844430" cy="365122"/>
          </a:xfrm>
          <a:prstGeom prst="rect">
            <a:avLst/>
          </a:prstGeom>
        </p:spPr>
        <p:txBody>
          <a:bodyPr vert="horz" lIns="91429" tIns="45715" rIns="91429" bIns="4571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2D9F9B-5DEA-409A-B97C-6DA2074ABC6C}" type="datetime1">
              <a:rPr lang="en-US" smtClean="0"/>
              <a:pPr/>
              <a:t>12/11/2020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56359"/>
            <a:ext cx="3860297" cy="365122"/>
          </a:xfrm>
          <a:prstGeom prst="rect">
            <a:avLst/>
          </a:prstGeom>
        </p:spPr>
        <p:txBody>
          <a:bodyPr vert="horz" lIns="91429" tIns="45715" rIns="91429" bIns="4571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464" y="6356359"/>
            <a:ext cx="2844430" cy="365122"/>
          </a:xfrm>
          <a:prstGeom prst="rect">
            <a:avLst/>
          </a:prstGeom>
        </p:spPr>
        <p:txBody>
          <a:bodyPr vert="horz" lIns="91429" tIns="45715" rIns="91429" bIns="4571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3E1F9-D8E1-4D96-9AD2-D67A7DFB510C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294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60" indent="-342860" algn="l" defTabSz="914294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5" indent="-285717" algn="l" defTabSz="914294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8" indent="-228574" algn="l" defTabSz="914294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6" indent="-228574" algn="l" defTabSz="914294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63" indent="-228574" algn="l" defTabSz="914294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10" indent="-228574" algn="l" defTabSz="91429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57" indent="-228574" algn="l" defTabSz="91429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05" indent="-228574" algn="l" defTabSz="91429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52" indent="-228574" algn="l" defTabSz="91429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7" algn="l" defTabSz="9142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4" algn="l" defTabSz="9142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1" algn="l" defTabSz="9142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90" algn="l" defTabSz="9142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7" algn="l" defTabSz="9142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84" algn="l" defTabSz="9142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31" algn="l" defTabSz="9142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78" algn="l" defTabSz="9142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592551" y="4427544"/>
            <a:ext cx="11343936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ontent Placeholder 2"/>
          <p:cNvSpPr txBox="1">
            <a:spLocks/>
          </p:cNvSpPr>
          <p:nvPr/>
        </p:nvSpPr>
        <p:spPr>
          <a:xfrm>
            <a:off x="592551" y="4500570"/>
            <a:ext cx="11343936" cy="1623207"/>
          </a:xfrm>
          <a:prstGeom prst="rect">
            <a:avLst/>
          </a:prstGeom>
        </p:spPr>
        <p:txBody>
          <a:bodyPr vert="horz" lIns="91429" tIns="45715" rIns="91429" bIns="45715" rtlCol="0">
            <a:noAutofit/>
          </a:bodyPr>
          <a:lstStyle/>
          <a:p>
            <a:pPr marL="0" marR="0" lvl="0" indent="0" defTabSz="91429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I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 pitchFamily="34" charset="0"/>
              </a:rPr>
              <a:t>NAME OF THE </a:t>
            </a:r>
            <a:r>
              <a:rPr lang="en-IN" sz="2400" dirty="0">
                <a:latin typeface="Calibri Light" pitchFamily="34" charset="0"/>
              </a:rPr>
              <a:t>STUDENT</a:t>
            </a:r>
            <a:r>
              <a:rPr kumimoji="0" lang="en-I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 pitchFamily="34" charset="0"/>
              </a:rPr>
              <a:t>: </a:t>
            </a:r>
          </a:p>
          <a:p>
            <a:pPr marL="0" marR="0" lvl="0" indent="0" defTabSz="91429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I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 pitchFamily="34" charset="0"/>
              </a:rPr>
              <a:t>EMAIL:</a:t>
            </a:r>
          </a:p>
          <a:p>
            <a:pPr marL="0" marR="0" lvl="0" indent="0" defTabSz="91429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I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 pitchFamily="34" charset="0"/>
              </a:rPr>
              <a:t>PHONE/MOBILE:</a:t>
            </a:r>
          </a:p>
          <a:p>
            <a:pPr marL="0" marR="0" lvl="0" indent="0" defTabSz="91429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400" dirty="0">
                <a:latin typeface="Calibri Light" pitchFamily="34" charset="0"/>
              </a:rPr>
              <a:t>DATE:</a:t>
            </a:r>
            <a:endParaRPr kumimoji="0" lang="en-IN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 Light" pitchFamily="34" charset="0"/>
            </a:endParaRPr>
          </a:p>
          <a:p>
            <a:pPr marL="457147" marR="0" lvl="1" indent="0" algn="ctr" defTabSz="91429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IN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29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IN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29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IN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29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IN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81751" y="2110079"/>
            <a:ext cx="69088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Business Plan Title and/or Start-up Company’s Name</a:t>
            </a:r>
          </a:p>
          <a:p>
            <a:pPr algn="ctr"/>
            <a:r>
              <a:rPr lang="en-US" sz="2400" dirty="0"/>
              <a:t>(Website if available)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-1" y="0"/>
            <a:ext cx="12190413" cy="6858000"/>
            <a:chOff x="0" y="0"/>
            <a:chExt cx="9144000" cy="6858000"/>
          </a:xfrm>
        </p:grpSpPr>
        <p:sp>
          <p:nvSpPr>
            <p:cNvPr id="11" name="Frame 10"/>
            <p:cNvSpPr/>
            <p:nvPr/>
          </p:nvSpPr>
          <p:spPr>
            <a:xfrm>
              <a:off x="0" y="0"/>
              <a:ext cx="9144000" cy="45719"/>
            </a:xfrm>
            <a:prstGeom prst="fram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12" name="Frame 11"/>
            <p:cNvSpPr/>
            <p:nvPr/>
          </p:nvSpPr>
          <p:spPr>
            <a:xfrm>
              <a:off x="0" y="0"/>
              <a:ext cx="45719" cy="6858000"/>
            </a:xfrm>
            <a:prstGeom prst="fram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13" name="Frame 12"/>
            <p:cNvSpPr/>
            <p:nvPr/>
          </p:nvSpPr>
          <p:spPr>
            <a:xfrm>
              <a:off x="0" y="6812281"/>
              <a:ext cx="9144000" cy="45719"/>
            </a:xfrm>
            <a:prstGeom prst="fram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14" name="Frame 13"/>
            <p:cNvSpPr/>
            <p:nvPr/>
          </p:nvSpPr>
          <p:spPr>
            <a:xfrm>
              <a:off x="9098281" y="0"/>
              <a:ext cx="45719" cy="6858000"/>
            </a:xfrm>
            <a:prstGeom prst="fram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sp>
        <p:nvSpPr>
          <p:cNvPr id="5" name="Bevel 4"/>
          <p:cNvSpPr/>
          <p:nvPr/>
        </p:nvSpPr>
        <p:spPr>
          <a:xfrm>
            <a:off x="0" y="6357958"/>
            <a:ext cx="12190413" cy="500042"/>
          </a:xfrm>
          <a:prstGeom prst="bevel">
            <a:avLst/>
          </a:prstGeom>
          <a:solidFill>
            <a:srgbClr val="FF00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16" name="TextBox 15"/>
          <p:cNvSpPr txBox="1"/>
          <p:nvPr/>
        </p:nvSpPr>
        <p:spPr>
          <a:xfrm>
            <a:off x="813160" y="285728"/>
            <a:ext cx="17957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Your LOGO</a:t>
            </a:r>
            <a:endParaRPr lang="en-IN" sz="2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23108" y="1292354"/>
            <a:ext cx="27258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3600" dirty="0">
                <a:latin typeface="Calibri Light" pitchFamily="34" charset="0"/>
              </a:rPr>
              <a:t>Elevator pitch</a:t>
            </a:r>
          </a:p>
        </p:txBody>
      </p:sp>
      <p:sp>
        <p:nvSpPr>
          <p:cNvPr id="5" name="Rectangle 4"/>
          <p:cNvSpPr/>
          <p:nvPr/>
        </p:nvSpPr>
        <p:spPr>
          <a:xfrm>
            <a:off x="880232" y="2221048"/>
            <a:ext cx="102156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>
                <a:solidFill>
                  <a:srgbClr val="336600"/>
                </a:solidFill>
              </a:rPr>
              <a:t>Describe the product/process/service you are projecting  and its value proposition in a very brief manner.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E1F9-D8E1-4D96-9AD2-D67A7DFB510C}" type="slidenum">
              <a:rPr lang="en-IN" smtClean="0"/>
              <a:pPr/>
              <a:t>2</a:t>
            </a:fld>
            <a:endParaRPr lang="en-IN"/>
          </a:p>
        </p:txBody>
      </p:sp>
      <p:grpSp>
        <p:nvGrpSpPr>
          <p:cNvPr id="8" name="Group 7"/>
          <p:cNvGrpSpPr/>
          <p:nvPr/>
        </p:nvGrpSpPr>
        <p:grpSpPr>
          <a:xfrm>
            <a:off x="-1" y="0"/>
            <a:ext cx="12190413" cy="6858000"/>
            <a:chOff x="0" y="0"/>
            <a:chExt cx="9144000" cy="6858000"/>
          </a:xfrm>
        </p:grpSpPr>
        <p:sp>
          <p:nvSpPr>
            <p:cNvPr id="9" name="Frame 8"/>
            <p:cNvSpPr/>
            <p:nvPr/>
          </p:nvSpPr>
          <p:spPr>
            <a:xfrm>
              <a:off x="0" y="0"/>
              <a:ext cx="9144000" cy="45719"/>
            </a:xfrm>
            <a:prstGeom prst="fram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10" name="Frame 9"/>
            <p:cNvSpPr/>
            <p:nvPr/>
          </p:nvSpPr>
          <p:spPr>
            <a:xfrm>
              <a:off x="0" y="0"/>
              <a:ext cx="45719" cy="6858000"/>
            </a:xfrm>
            <a:prstGeom prst="fram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11" name="Frame 10"/>
            <p:cNvSpPr/>
            <p:nvPr/>
          </p:nvSpPr>
          <p:spPr>
            <a:xfrm>
              <a:off x="0" y="6812281"/>
              <a:ext cx="9144000" cy="45719"/>
            </a:xfrm>
            <a:prstGeom prst="fram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12" name="Frame 11"/>
            <p:cNvSpPr/>
            <p:nvPr/>
          </p:nvSpPr>
          <p:spPr>
            <a:xfrm>
              <a:off x="9098281" y="0"/>
              <a:ext cx="45719" cy="6858000"/>
            </a:xfrm>
            <a:prstGeom prst="fram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813159" y="285728"/>
            <a:ext cx="17957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Your LOGO</a:t>
            </a:r>
            <a:endParaRPr lang="en-IN" sz="28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2" y="785802"/>
            <a:ext cx="5985750" cy="114300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Team &amp; Key Advisors/Mentors</a:t>
            </a:r>
            <a:endParaRPr lang="en-IN" sz="3600" dirty="0"/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5175072"/>
              </p:ext>
            </p:extLst>
          </p:nvPr>
        </p:nvGraphicFramePr>
        <p:xfrm>
          <a:off x="737356" y="1856658"/>
          <a:ext cx="11001452" cy="445058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087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47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002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766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525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9364">
                <a:tc>
                  <a:txBody>
                    <a:bodyPr/>
                    <a:lstStyle/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Name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Role / Designation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Qualifications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Experience Summary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Key Skills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936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936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936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936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936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936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Entrepreneurship,</a:t>
                      </a:r>
                      <a:r>
                        <a:rPr lang="en-US" baseline="0" dirty="0"/>
                        <a:t> Startups and Business Development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E1F9-D8E1-4D96-9AD2-D67A7DFB510C}" type="slidenum">
              <a:rPr lang="en-IN" smtClean="0"/>
              <a:pPr/>
              <a:t>3</a:t>
            </a:fld>
            <a:endParaRPr lang="en-IN"/>
          </a:p>
        </p:txBody>
      </p:sp>
      <p:grpSp>
        <p:nvGrpSpPr>
          <p:cNvPr id="7" name="Group 6"/>
          <p:cNvGrpSpPr/>
          <p:nvPr/>
        </p:nvGrpSpPr>
        <p:grpSpPr>
          <a:xfrm>
            <a:off x="-1" y="0"/>
            <a:ext cx="12190413" cy="6858000"/>
            <a:chOff x="0" y="0"/>
            <a:chExt cx="9144000" cy="6858000"/>
          </a:xfrm>
        </p:grpSpPr>
        <p:sp>
          <p:nvSpPr>
            <p:cNvPr id="8" name="Frame 7"/>
            <p:cNvSpPr/>
            <p:nvPr/>
          </p:nvSpPr>
          <p:spPr>
            <a:xfrm>
              <a:off x="0" y="0"/>
              <a:ext cx="9144000" cy="45719"/>
            </a:xfrm>
            <a:prstGeom prst="fram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9" name="Frame 8"/>
            <p:cNvSpPr/>
            <p:nvPr/>
          </p:nvSpPr>
          <p:spPr>
            <a:xfrm>
              <a:off x="0" y="0"/>
              <a:ext cx="45719" cy="6858000"/>
            </a:xfrm>
            <a:prstGeom prst="fram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10" name="Frame 9"/>
            <p:cNvSpPr/>
            <p:nvPr/>
          </p:nvSpPr>
          <p:spPr>
            <a:xfrm>
              <a:off x="0" y="6812281"/>
              <a:ext cx="9144000" cy="45719"/>
            </a:xfrm>
            <a:prstGeom prst="fram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11" name="Frame 10"/>
            <p:cNvSpPr/>
            <p:nvPr/>
          </p:nvSpPr>
          <p:spPr>
            <a:xfrm>
              <a:off x="9098281" y="0"/>
              <a:ext cx="45719" cy="6858000"/>
            </a:xfrm>
            <a:prstGeom prst="fram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813162" y="285728"/>
            <a:ext cx="17957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Your LOGO</a:t>
            </a:r>
            <a:endParaRPr lang="en-IN" sz="28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2" y="792179"/>
            <a:ext cx="4699866" cy="114300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Problem/ Opportunity </a:t>
            </a:r>
            <a:endParaRPr lang="en-IN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166" y="2117745"/>
            <a:ext cx="11200728" cy="4525965"/>
          </a:xfrm>
        </p:spPr>
        <p:txBody>
          <a:bodyPr/>
          <a:lstStyle/>
          <a:p>
            <a:pPr>
              <a:buNone/>
            </a:pPr>
            <a:r>
              <a:rPr lang="en-US" sz="2000" b="1" dirty="0">
                <a:solidFill>
                  <a:srgbClr val="FF0000"/>
                </a:solidFill>
                <a:latin typeface="Calibri Light" pitchFamily="34" charset="0"/>
              </a:rPr>
              <a:t>Problem(s) solving through Business Plan/idea</a:t>
            </a:r>
          </a:p>
          <a:p>
            <a:pPr>
              <a:buNone/>
            </a:pPr>
            <a:r>
              <a:rPr lang="en-US" sz="2000" dirty="0">
                <a:solidFill>
                  <a:srgbClr val="FF0000"/>
                </a:solidFill>
                <a:latin typeface="Calibri Light" pitchFamily="34" charset="0"/>
              </a:rPr>
              <a:t>     </a:t>
            </a:r>
            <a:r>
              <a:rPr lang="en-US" sz="2000" i="1" dirty="0">
                <a:solidFill>
                  <a:srgbClr val="336600"/>
                </a:solidFill>
                <a:latin typeface="Calibri Light" pitchFamily="34" charset="0"/>
              </a:rPr>
              <a:t>What are the top problems you are trying to solve for your customers/new opportunity that you have identified? </a:t>
            </a:r>
          </a:p>
          <a:p>
            <a:pPr>
              <a:buNone/>
            </a:pPr>
            <a:endParaRPr lang="en-US" sz="2000" i="1" dirty="0">
              <a:solidFill>
                <a:srgbClr val="336600"/>
              </a:solidFill>
              <a:latin typeface="Calibri Light" pitchFamily="34" charset="0"/>
            </a:endParaRPr>
          </a:p>
          <a:p>
            <a:pPr>
              <a:buNone/>
            </a:pPr>
            <a:endParaRPr lang="en-US" sz="2000" i="1" dirty="0">
              <a:solidFill>
                <a:srgbClr val="336600"/>
              </a:solidFill>
              <a:latin typeface="Calibri Light" pitchFamily="34" charset="0"/>
            </a:endParaRPr>
          </a:p>
          <a:p>
            <a:pPr>
              <a:buNone/>
            </a:pPr>
            <a:endParaRPr lang="en-US" sz="2000" i="1" dirty="0">
              <a:solidFill>
                <a:srgbClr val="336600"/>
              </a:solidFill>
              <a:latin typeface="Calibri Light" pitchFamily="34" charset="0"/>
            </a:endParaRPr>
          </a:p>
          <a:p>
            <a:pPr>
              <a:buNone/>
            </a:pPr>
            <a:endParaRPr lang="en-US" sz="2000" i="1" dirty="0">
              <a:solidFill>
                <a:srgbClr val="336600"/>
              </a:solidFill>
              <a:latin typeface="Calibri Light" pitchFamily="34" charset="0"/>
            </a:endParaRPr>
          </a:p>
          <a:p>
            <a:pPr>
              <a:buNone/>
            </a:pPr>
            <a:r>
              <a:rPr lang="en-US" sz="2000" b="1" dirty="0">
                <a:solidFill>
                  <a:srgbClr val="FF0000"/>
                </a:solidFill>
                <a:latin typeface="Calibri Light" pitchFamily="34" charset="0"/>
              </a:rPr>
              <a:t>Solutions available in the Market</a:t>
            </a:r>
          </a:p>
          <a:p>
            <a:pPr>
              <a:buNone/>
            </a:pPr>
            <a:r>
              <a:rPr lang="en-US" sz="2000" dirty="0">
                <a:solidFill>
                  <a:srgbClr val="336600"/>
                </a:solidFill>
                <a:latin typeface="Calibri Light" pitchFamily="34" charset="0"/>
              </a:rPr>
              <a:t>     </a:t>
            </a:r>
            <a:r>
              <a:rPr lang="en-US" sz="2000" i="1" dirty="0">
                <a:solidFill>
                  <a:srgbClr val="336600"/>
                </a:solidFill>
                <a:latin typeface="Calibri Light" pitchFamily="34" charset="0"/>
              </a:rPr>
              <a:t>What are the existing alternatives to address the problem? Identify the main competition and their limitations</a:t>
            </a:r>
            <a:r>
              <a:rPr lang="en-US" sz="2000" dirty="0">
                <a:solidFill>
                  <a:srgbClr val="336600"/>
                </a:solidFill>
                <a:latin typeface="Calibri Light" pitchFamily="34" charset="0"/>
              </a:rPr>
              <a:t>.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E1F9-D8E1-4D96-9AD2-D67A7DFB510C}" type="slidenum">
              <a:rPr lang="en-IN" smtClean="0"/>
              <a:pPr/>
              <a:t>4</a:t>
            </a:fld>
            <a:endParaRPr lang="en-IN"/>
          </a:p>
        </p:txBody>
      </p:sp>
      <p:grpSp>
        <p:nvGrpSpPr>
          <p:cNvPr id="6" name="Group 5"/>
          <p:cNvGrpSpPr/>
          <p:nvPr/>
        </p:nvGrpSpPr>
        <p:grpSpPr>
          <a:xfrm>
            <a:off x="-1" y="0"/>
            <a:ext cx="12190413" cy="6858000"/>
            <a:chOff x="0" y="0"/>
            <a:chExt cx="9144000" cy="6858000"/>
          </a:xfrm>
        </p:grpSpPr>
        <p:sp>
          <p:nvSpPr>
            <p:cNvPr id="7" name="Frame 6"/>
            <p:cNvSpPr/>
            <p:nvPr/>
          </p:nvSpPr>
          <p:spPr>
            <a:xfrm>
              <a:off x="0" y="0"/>
              <a:ext cx="9144000" cy="45719"/>
            </a:xfrm>
            <a:prstGeom prst="fram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8" name="Frame 7"/>
            <p:cNvSpPr/>
            <p:nvPr/>
          </p:nvSpPr>
          <p:spPr>
            <a:xfrm>
              <a:off x="0" y="0"/>
              <a:ext cx="45719" cy="6858000"/>
            </a:xfrm>
            <a:prstGeom prst="fram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9" name="Frame 8"/>
            <p:cNvSpPr/>
            <p:nvPr/>
          </p:nvSpPr>
          <p:spPr>
            <a:xfrm>
              <a:off x="0" y="6812281"/>
              <a:ext cx="9144000" cy="45719"/>
            </a:xfrm>
            <a:prstGeom prst="fram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10" name="Frame 9"/>
            <p:cNvSpPr/>
            <p:nvPr/>
          </p:nvSpPr>
          <p:spPr>
            <a:xfrm>
              <a:off x="9098281" y="0"/>
              <a:ext cx="45719" cy="6858000"/>
            </a:xfrm>
            <a:prstGeom prst="fram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13162" y="285728"/>
            <a:ext cx="17957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Your LOGO</a:t>
            </a:r>
            <a:endParaRPr lang="en-IN" sz="28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2" y="577865"/>
            <a:ext cx="4485552" cy="114300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Solution/ Technology</a:t>
            </a:r>
            <a:endParaRPr lang="en-IN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22" y="1903431"/>
            <a:ext cx="11057848" cy="452596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>
                <a:solidFill>
                  <a:srgbClr val="FF0000"/>
                </a:solidFill>
                <a:latin typeface="Calibri Light" pitchFamily="34" charset="0"/>
              </a:rPr>
              <a:t>	</a:t>
            </a:r>
            <a:r>
              <a:rPr lang="en-US" sz="2400" dirty="0">
                <a:solidFill>
                  <a:srgbClr val="FF0000"/>
                </a:solidFill>
                <a:latin typeface="Calibri Light" pitchFamily="34" charset="0"/>
              </a:rPr>
              <a:t>What is your solution?</a:t>
            </a:r>
          </a:p>
          <a:p>
            <a:pPr>
              <a:buNone/>
            </a:pPr>
            <a:endParaRPr lang="en-US" sz="2400" dirty="0">
              <a:solidFill>
                <a:srgbClr val="336600"/>
              </a:solidFill>
              <a:latin typeface="Calibri Light" pitchFamily="34" charset="0"/>
            </a:endParaRPr>
          </a:p>
          <a:p>
            <a:pPr>
              <a:buNone/>
            </a:pPr>
            <a:r>
              <a:rPr lang="en-US" sz="2400" dirty="0">
                <a:solidFill>
                  <a:srgbClr val="336600"/>
                </a:solidFill>
                <a:latin typeface="Calibri Light" pitchFamily="34" charset="0"/>
              </a:rPr>
              <a:t>	</a:t>
            </a:r>
          </a:p>
          <a:p>
            <a:pPr>
              <a:buNone/>
            </a:pPr>
            <a:endParaRPr lang="en-US" sz="2400" dirty="0">
              <a:solidFill>
                <a:srgbClr val="336600"/>
              </a:solidFill>
              <a:latin typeface="Calibri Light" pitchFamily="34" charset="0"/>
            </a:endParaRPr>
          </a:p>
          <a:p>
            <a:pPr>
              <a:buNone/>
            </a:pPr>
            <a:r>
              <a:rPr lang="en-US" sz="2400" dirty="0">
                <a:solidFill>
                  <a:srgbClr val="336600"/>
                </a:solidFill>
                <a:latin typeface="Calibri Light" pitchFamily="34" charset="0"/>
              </a:rPr>
              <a:t>	</a:t>
            </a:r>
            <a:r>
              <a:rPr lang="en-US" sz="2400" i="1" dirty="0">
                <a:solidFill>
                  <a:srgbClr val="336600"/>
                </a:solidFill>
                <a:latin typeface="Calibri Light" pitchFamily="34" charset="0"/>
              </a:rPr>
              <a:t>List down top features of your solution that will address the problems you have listed</a:t>
            </a:r>
            <a:r>
              <a:rPr lang="en-US" sz="2400" i="1" dirty="0">
                <a:latin typeface="Calibri Light" pitchFamily="34" charset="0"/>
              </a:rPr>
              <a:t>.</a:t>
            </a:r>
            <a:endParaRPr lang="en-IN" sz="2000" i="1" dirty="0">
              <a:latin typeface="Calibri Light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E1F9-D8E1-4D96-9AD2-D67A7DFB510C}" type="slidenum">
              <a:rPr lang="en-IN" smtClean="0"/>
              <a:pPr/>
              <a:t>5</a:t>
            </a:fld>
            <a:endParaRPr lang="en-IN"/>
          </a:p>
        </p:txBody>
      </p:sp>
      <p:grpSp>
        <p:nvGrpSpPr>
          <p:cNvPr id="6" name="Group 5"/>
          <p:cNvGrpSpPr/>
          <p:nvPr/>
        </p:nvGrpSpPr>
        <p:grpSpPr>
          <a:xfrm>
            <a:off x="-1" y="0"/>
            <a:ext cx="12190413" cy="6858000"/>
            <a:chOff x="0" y="0"/>
            <a:chExt cx="9144000" cy="6858000"/>
          </a:xfrm>
        </p:grpSpPr>
        <p:sp>
          <p:nvSpPr>
            <p:cNvPr id="7" name="Frame 6"/>
            <p:cNvSpPr/>
            <p:nvPr/>
          </p:nvSpPr>
          <p:spPr>
            <a:xfrm>
              <a:off x="0" y="0"/>
              <a:ext cx="9144000" cy="45719"/>
            </a:xfrm>
            <a:prstGeom prst="fram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8" name="Frame 7"/>
            <p:cNvSpPr/>
            <p:nvPr/>
          </p:nvSpPr>
          <p:spPr>
            <a:xfrm>
              <a:off x="0" y="0"/>
              <a:ext cx="45719" cy="6858000"/>
            </a:xfrm>
            <a:prstGeom prst="fram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9" name="Frame 8"/>
            <p:cNvSpPr/>
            <p:nvPr/>
          </p:nvSpPr>
          <p:spPr>
            <a:xfrm>
              <a:off x="0" y="6812281"/>
              <a:ext cx="9144000" cy="45719"/>
            </a:xfrm>
            <a:prstGeom prst="fram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10" name="Frame 9"/>
            <p:cNvSpPr/>
            <p:nvPr/>
          </p:nvSpPr>
          <p:spPr>
            <a:xfrm>
              <a:off x="9098281" y="0"/>
              <a:ext cx="45719" cy="6858000"/>
            </a:xfrm>
            <a:prstGeom prst="fram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813162" y="285728"/>
            <a:ext cx="17957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Your LOGO</a:t>
            </a:r>
            <a:endParaRPr lang="en-IN" sz="28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2" y="785802"/>
            <a:ext cx="4771304" cy="114300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Current Status/Stage</a:t>
            </a:r>
            <a:endParaRPr lang="en-IN" sz="3600" dirty="0"/>
          </a:p>
        </p:txBody>
      </p:sp>
      <p:sp>
        <p:nvSpPr>
          <p:cNvPr id="5" name="Rectangle 4"/>
          <p:cNvSpPr/>
          <p:nvPr/>
        </p:nvSpPr>
        <p:spPr>
          <a:xfrm>
            <a:off x="308728" y="1643050"/>
            <a:ext cx="117158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Calibri Light" pitchFamily="34" charset="0"/>
              </a:rPr>
              <a:t>				</a:t>
            </a:r>
            <a:r>
              <a:rPr lang="en-US" sz="2400" u="sng" dirty="0">
                <a:latin typeface="Calibri Light" pitchFamily="34" charset="0"/>
              </a:rPr>
              <a:t>Current stage of your Business Plan/Idea</a:t>
            </a:r>
          </a:p>
          <a:p>
            <a:endParaRPr lang="en-US" sz="2400" dirty="0">
              <a:solidFill>
                <a:srgbClr val="FF0000"/>
              </a:solidFill>
              <a:latin typeface="Calibri Light" pitchFamily="34" charset="0"/>
            </a:endParaRPr>
          </a:p>
          <a:p>
            <a:pPr marL="457200" indent="-457200">
              <a:buAutoNum type="alphaLcParenR"/>
            </a:pPr>
            <a:r>
              <a:rPr lang="en-US" sz="2400" dirty="0">
                <a:solidFill>
                  <a:srgbClr val="FF0000"/>
                </a:solidFill>
                <a:latin typeface="Calibri Light" pitchFamily="34" charset="0"/>
              </a:rPr>
              <a:t>Idea			b) Prototype			c) </a:t>
            </a:r>
            <a:r>
              <a:rPr lang="en-US" sz="2400" dirty="0" err="1">
                <a:solidFill>
                  <a:srgbClr val="FF0000"/>
                </a:solidFill>
                <a:latin typeface="Calibri Light" pitchFamily="34" charset="0"/>
              </a:rPr>
              <a:t>PoC</a:t>
            </a:r>
            <a:r>
              <a:rPr lang="en-US" sz="2400" dirty="0">
                <a:solidFill>
                  <a:srgbClr val="FF0000"/>
                </a:solidFill>
                <a:latin typeface="Calibri Light" pitchFamily="34" charset="0"/>
              </a:rPr>
              <a:t> (Proof of Concept)</a:t>
            </a:r>
          </a:p>
          <a:p>
            <a:pPr marL="457200" indent="-457200"/>
            <a:r>
              <a:rPr lang="en-US" sz="2400" dirty="0">
                <a:solidFill>
                  <a:srgbClr val="FF0000"/>
                </a:solidFill>
                <a:latin typeface="Calibri Light" pitchFamily="34" charset="0"/>
              </a:rPr>
              <a:t>	</a:t>
            </a:r>
          </a:p>
          <a:p>
            <a:pPr marL="457200" indent="-457200"/>
            <a:endParaRPr lang="en-US" sz="2400" dirty="0">
              <a:solidFill>
                <a:srgbClr val="FF0000"/>
              </a:solidFill>
              <a:latin typeface="Calibri Light" pitchFamily="34" charset="0"/>
            </a:endParaRPr>
          </a:p>
          <a:p>
            <a:pPr marL="457200" indent="-457200"/>
            <a:endParaRPr lang="en-US" sz="2400" dirty="0">
              <a:solidFill>
                <a:srgbClr val="FF0000"/>
              </a:solidFill>
              <a:latin typeface="Calibri Light" pitchFamily="34" charset="0"/>
            </a:endParaRPr>
          </a:p>
          <a:p>
            <a:r>
              <a:rPr lang="en-US" sz="2400" i="1" dirty="0">
                <a:latin typeface="Calibri Light" pitchFamily="34" charset="0"/>
              </a:rPr>
              <a:t>Mention about the current status of your startup/ technology/ product. If more than one stage, as mentioned above; state hybrid positioning.</a:t>
            </a:r>
            <a:endParaRPr lang="en-IN" sz="2400" i="1" dirty="0">
              <a:latin typeface="Calibri Light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E1F9-D8E1-4D96-9AD2-D67A7DFB510C}" type="slidenum">
              <a:rPr lang="en-IN" smtClean="0"/>
              <a:pPr/>
              <a:t>6</a:t>
            </a:fld>
            <a:endParaRPr lang="en-IN"/>
          </a:p>
        </p:txBody>
      </p:sp>
      <p:grpSp>
        <p:nvGrpSpPr>
          <p:cNvPr id="7" name="Group 6"/>
          <p:cNvGrpSpPr/>
          <p:nvPr/>
        </p:nvGrpSpPr>
        <p:grpSpPr>
          <a:xfrm>
            <a:off x="-1" y="0"/>
            <a:ext cx="12190413" cy="6858000"/>
            <a:chOff x="0" y="0"/>
            <a:chExt cx="9144000" cy="6858000"/>
          </a:xfrm>
        </p:grpSpPr>
        <p:sp>
          <p:nvSpPr>
            <p:cNvPr id="8" name="Frame 7"/>
            <p:cNvSpPr/>
            <p:nvPr/>
          </p:nvSpPr>
          <p:spPr>
            <a:xfrm>
              <a:off x="0" y="0"/>
              <a:ext cx="9144000" cy="45719"/>
            </a:xfrm>
            <a:prstGeom prst="fram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9" name="Frame 8"/>
            <p:cNvSpPr/>
            <p:nvPr/>
          </p:nvSpPr>
          <p:spPr>
            <a:xfrm>
              <a:off x="0" y="0"/>
              <a:ext cx="45719" cy="6858000"/>
            </a:xfrm>
            <a:prstGeom prst="fram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10" name="Frame 9"/>
            <p:cNvSpPr/>
            <p:nvPr/>
          </p:nvSpPr>
          <p:spPr>
            <a:xfrm>
              <a:off x="0" y="6812281"/>
              <a:ext cx="9144000" cy="45719"/>
            </a:xfrm>
            <a:prstGeom prst="fram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11" name="Frame 10"/>
            <p:cNvSpPr/>
            <p:nvPr/>
          </p:nvSpPr>
          <p:spPr>
            <a:xfrm>
              <a:off x="9098281" y="0"/>
              <a:ext cx="45719" cy="6858000"/>
            </a:xfrm>
            <a:prstGeom prst="fram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13162" y="285728"/>
            <a:ext cx="17957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Your LOGO</a:t>
            </a:r>
            <a:endParaRPr lang="en-IN" sz="28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2" y="1643050"/>
            <a:ext cx="3271106" cy="114300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Product Demo</a:t>
            </a:r>
            <a:endParaRPr lang="en-IN" sz="3600" dirty="0"/>
          </a:p>
        </p:txBody>
      </p:sp>
      <p:sp>
        <p:nvSpPr>
          <p:cNvPr id="6" name="Rectangle 5"/>
          <p:cNvSpPr/>
          <p:nvPr/>
        </p:nvSpPr>
        <p:spPr>
          <a:xfrm>
            <a:off x="1165984" y="3082903"/>
            <a:ext cx="98584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336600"/>
                </a:solidFill>
              </a:rPr>
              <a:t>Share any pictures, videos or YouTube links or actual demo of your product (if it is ready). Confidential and Finer details are not to be shared.</a:t>
            </a:r>
            <a:endParaRPr lang="en-IN" sz="2400" dirty="0">
              <a:solidFill>
                <a:srgbClr val="3366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E1F9-D8E1-4D96-9AD2-D67A7DFB510C}" type="slidenum">
              <a:rPr lang="en-IN" smtClean="0"/>
              <a:pPr/>
              <a:t>7</a:t>
            </a:fld>
            <a:endParaRPr lang="en-IN"/>
          </a:p>
        </p:txBody>
      </p:sp>
      <p:grpSp>
        <p:nvGrpSpPr>
          <p:cNvPr id="7" name="Group 6"/>
          <p:cNvGrpSpPr/>
          <p:nvPr/>
        </p:nvGrpSpPr>
        <p:grpSpPr>
          <a:xfrm>
            <a:off x="-1" y="0"/>
            <a:ext cx="12190413" cy="6858000"/>
            <a:chOff x="0" y="0"/>
            <a:chExt cx="9144000" cy="6858000"/>
          </a:xfrm>
        </p:grpSpPr>
        <p:sp>
          <p:nvSpPr>
            <p:cNvPr id="8" name="Frame 7"/>
            <p:cNvSpPr/>
            <p:nvPr/>
          </p:nvSpPr>
          <p:spPr>
            <a:xfrm>
              <a:off x="0" y="0"/>
              <a:ext cx="9144000" cy="45719"/>
            </a:xfrm>
            <a:prstGeom prst="fram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9" name="Frame 8"/>
            <p:cNvSpPr/>
            <p:nvPr/>
          </p:nvSpPr>
          <p:spPr>
            <a:xfrm>
              <a:off x="0" y="0"/>
              <a:ext cx="45719" cy="6858000"/>
            </a:xfrm>
            <a:prstGeom prst="fram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10" name="Frame 9"/>
            <p:cNvSpPr/>
            <p:nvPr/>
          </p:nvSpPr>
          <p:spPr>
            <a:xfrm>
              <a:off x="0" y="6812281"/>
              <a:ext cx="9144000" cy="45719"/>
            </a:xfrm>
            <a:prstGeom prst="fram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11" name="Frame 10"/>
            <p:cNvSpPr/>
            <p:nvPr/>
          </p:nvSpPr>
          <p:spPr>
            <a:xfrm>
              <a:off x="9098281" y="0"/>
              <a:ext cx="45719" cy="6858000"/>
            </a:xfrm>
            <a:prstGeom prst="fram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13162" y="285728"/>
            <a:ext cx="17957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Your LOGO</a:t>
            </a:r>
            <a:endParaRPr lang="en-IN" sz="28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2" y="1170292"/>
            <a:ext cx="5271370" cy="114300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Unique Value proposition</a:t>
            </a:r>
            <a:endParaRPr lang="en-IN" sz="3600" dirty="0"/>
          </a:p>
        </p:txBody>
      </p:sp>
      <p:sp>
        <p:nvSpPr>
          <p:cNvPr id="5" name="Rectangle 4"/>
          <p:cNvSpPr/>
          <p:nvPr/>
        </p:nvSpPr>
        <p:spPr>
          <a:xfrm>
            <a:off x="737356" y="2467269"/>
            <a:ext cx="102156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>
                <a:solidFill>
                  <a:srgbClr val="336600"/>
                </a:solidFill>
              </a:rPr>
              <a:t>What kind of key benefits your product/service will provide to the customers?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E1F9-D8E1-4D96-9AD2-D67A7DFB510C}" type="slidenum">
              <a:rPr lang="en-IN" smtClean="0"/>
              <a:pPr/>
              <a:t>8</a:t>
            </a:fld>
            <a:endParaRPr lang="en-IN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09522" y="2857504"/>
            <a:ext cx="5628560" cy="1143000"/>
          </a:xfrm>
          <a:prstGeom prst="rect">
            <a:avLst/>
          </a:prstGeom>
        </p:spPr>
        <p:txBody>
          <a:bodyPr vert="horz" lIns="91429" tIns="45715" rIns="91429" bIns="45715" rtlCol="0" anchor="ctr">
            <a:normAutofit/>
          </a:bodyPr>
          <a:lstStyle/>
          <a:p>
            <a:pPr marL="0"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600" dirty="0">
                <a:latin typeface="+mj-lt"/>
                <a:ea typeface="+mj-ea"/>
                <a:cs typeface="+mj-cs"/>
              </a:rPr>
              <a:t>Competitive Advantage</a:t>
            </a:r>
            <a:endParaRPr lang="en-IN" sz="3600" dirty="0">
              <a:latin typeface="+mj-lt"/>
              <a:ea typeface="+mj-ea"/>
              <a:cs typeface="+mj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37356" y="4357694"/>
            <a:ext cx="102156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>
                <a:solidFill>
                  <a:srgbClr val="336600"/>
                </a:solidFill>
              </a:rPr>
              <a:t>Why customers will buy your product?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-1" y="0"/>
            <a:ext cx="12190413" cy="6858000"/>
            <a:chOff x="0" y="0"/>
            <a:chExt cx="9144000" cy="6858000"/>
          </a:xfrm>
        </p:grpSpPr>
        <p:sp>
          <p:nvSpPr>
            <p:cNvPr id="10" name="Frame 9"/>
            <p:cNvSpPr/>
            <p:nvPr/>
          </p:nvSpPr>
          <p:spPr>
            <a:xfrm>
              <a:off x="0" y="0"/>
              <a:ext cx="9144000" cy="45719"/>
            </a:xfrm>
            <a:prstGeom prst="fram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11" name="Frame 10"/>
            <p:cNvSpPr/>
            <p:nvPr/>
          </p:nvSpPr>
          <p:spPr>
            <a:xfrm>
              <a:off x="0" y="0"/>
              <a:ext cx="45719" cy="6858000"/>
            </a:xfrm>
            <a:prstGeom prst="fram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12" name="Frame 11"/>
            <p:cNvSpPr/>
            <p:nvPr/>
          </p:nvSpPr>
          <p:spPr>
            <a:xfrm>
              <a:off x="0" y="6812281"/>
              <a:ext cx="9144000" cy="45719"/>
            </a:xfrm>
            <a:prstGeom prst="fram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13" name="Frame 12"/>
            <p:cNvSpPr/>
            <p:nvPr/>
          </p:nvSpPr>
          <p:spPr>
            <a:xfrm>
              <a:off x="9098281" y="0"/>
              <a:ext cx="45719" cy="6858000"/>
            </a:xfrm>
            <a:prstGeom prst="fram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813162" y="285728"/>
            <a:ext cx="17957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Your LOGO</a:t>
            </a:r>
            <a:endParaRPr lang="en-IN" sz="28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2" y="1693229"/>
            <a:ext cx="6414378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dirty="0">
                <a:latin typeface="Calibri Light" pitchFamily="34" charset="0"/>
              </a:rPr>
              <a:t>Customer Segments &amp; Market Size</a:t>
            </a:r>
            <a:endParaRPr lang="en-IN" sz="3600" dirty="0">
              <a:latin typeface="Calibri Light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37356" y="3204520"/>
            <a:ext cx="110014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i="1" dirty="0">
                <a:solidFill>
                  <a:srgbClr val="336600"/>
                </a:solidFill>
              </a:rPr>
              <a:t>For whom are you creating value for? If relevant, segment customers based on needs/ </a:t>
            </a:r>
            <a:r>
              <a:rPr lang="en-US" sz="2000" i="1" dirty="0" err="1">
                <a:solidFill>
                  <a:srgbClr val="336600"/>
                </a:solidFill>
              </a:rPr>
              <a:t>behaviours</a:t>
            </a:r>
            <a:r>
              <a:rPr lang="en-US" sz="2000" i="1" dirty="0">
                <a:solidFill>
                  <a:srgbClr val="336600"/>
                </a:solidFill>
              </a:rPr>
              <a:t>/ other traits. </a:t>
            </a:r>
          </a:p>
          <a:p>
            <a:endParaRPr lang="en-US" sz="2000" i="1" dirty="0">
              <a:solidFill>
                <a:srgbClr val="336600"/>
              </a:solidFill>
            </a:endParaRPr>
          </a:p>
          <a:p>
            <a:r>
              <a:rPr lang="en-US" sz="2000" i="1" dirty="0">
                <a:solidFill>
                  <a:srgbClr val="336600"/>
                </a:solidFill>
              </a:rPr>
              <a:t>What are the market sizes?</a:t>
            </a:r>
          </a:p>
          <a:p>
            <a:endParaRPr lang="en-US" sz="2000" i="1" dirty="0">
              <a:solidFill>
                <a:srgbClr val="336600"/>
              </a:solidFill>
            </a:endParaRPr>
          </a:p>
          <a:p>
            <a:r>
              <a:rPr lang="en-US" sz="2000" i="1" dirty="0">
                <a:solidFill>
                  <a:srgbClr val="336600"/>
                </a:solidFill>
              </a:rPr>
              <a:t>What is the value to the consumers?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E1F9-D8E1-4D96-9AD2-D67A7DFB510C}" type="slidenum">
              <a:rPr lang="en-IN" smtClean="0"/>
              <a:pPr/>
              <a:t>9</a:t>
            </a:fld>
            <a:endParaRPr lang="en-IN"/>
          </a:p>
        </p:txBody>
      </p:sp>
      <p:grpSp>
        <p:nvGrpSpPr>
          <p:cNvPr id="7" name="Group 6"/>
          <p:cNvGrpSpPr/>
          <p:nvPr/>
        </p:nvGrpSpPr>
        <p:grpSpPr>
          <a:xfrm>
            <a:off x="-1" y="0"/>
            <a:ext cx="12190413" cy="6858000"/>
            <a:chOff x="0" y="0"/>
            <a:chExt cx="9144000" cy="6858000"/>
          </a:xfrm>
        </p:grpSpPr>
        <p:sp>
          <p:nvSpPr>
            <p:cNvPr id="8" name="Frame 7"/>
            <p:cNvSpPr/>
            <p:nvPr/>
          </p:nvSpPr>
          <p:spPr>
            <a:xfrm>
              <a:off x="0" y="0"/>
              <a:ext cx="9144000" cy="45719"/>
            </a:xfrm>
            <a:prstGeom prst="fram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9" name="Frame 8"/>
            <p:cNvSpPr/>
            <p:nvPr/>
          </p:nvSpPr>
          <p:spPr>
            <a:xfrm>
              <a:off x="0" y="0"/>
              <a:ext cx="45719" cy="6858000"/>
            </a:xfrm>
            <a:prstGeom prst="fram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10" name="Frame 9"/>
            <p:cNvSpPr/>
            <p:nvPr/>
          </p:nvSpPr>
          <p:spPr>
            <a:xfrm>
              <a:off x="0" y="6812281"/>
              <a:ext cx="9144000" cy="45719"/>
            </a:xfrm>
            <a:prstGeom prst="fram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11" name="Frame 10"/>
            <p:cNvSpPr/>
            <p:nvPr/>
          </p:nvSpPr>
          <p:spPr>
            <a:xfrm>
              <a:off x="9098281" y="0"/>
              <a:ext cx="45719" cy="6858000"/>
            </a:xfrm>
            <a:prstGeom prst="fram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13162" y="285728"/>
            <a:ext cx="17957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Your LOGO</a:t>
            </a:r>
            <a:endParaRPr lang="en-IN" sz="28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2" y="928678"/>
            <a:ext cx="2270974" cy="1143000"/>
          </a:xfrm>
        </p:spPr>
        <p:txBody>
          <a:bodyPr>
            <a:normAutofit/>
          </a:bodyPr>
          <a:lstStyle/>
          <a:p>
            <a:pPr algn="l"/>
            <a:r>
              <a:rPr lang="en-US" sz="3600" dirty="0">
                <a:latin typeface="Calibri Light" pitchFamily="34" charset="0"/>
              </a:rPr>
              <a:t>Channels</a:t>
            </a:r>
            <a:endParaRPr lang="en-IN" sz="3600" dirty="0">
              <a:latin typeface="Calibri Light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65918" y="1917222"/>
            <a:ext cx="1064426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Paths proposed to be taken to reach your target customer segments for</a:t>
            </a:r>
          </a:p>
          <a:p>
            <a:r>
              <a:rPr lang="en-US" sz="2400" dirty="0">
                <a:solidFill>
                  <a:srgbClr val="336600"/>
                </a:solidFill>
              </a:rPr>
              <a:t> </a:t>
            </a:r>
          </a:p>
          <a:p>
            <a:pPr marL="971497" lvl="1" indent="-514350">
              <a:buAutoNum type="romanLcParenR"/>
            </a:pPr>
            <a:r>
              <a:rPr lang="en-US" sz="2400" i="1" dirty="0">
                <a:solidFill>
                  <a:srgbClr val="336600"/>
                </a:solidFill>
              </a:rPr>
              <a:t>awareness, </a:t>
            </a:r>
          </a:p>
          <a:p>
            <a:pPr marL="971497" lvl="1" indent="-514350">
              <a:buAutoNum type="romanLcParenR"/>
            </a:pPr>
            <a:r>
              <a:rPr lang="en-US" sz="2400" i="1" dirty="0">
                <a:solidFill>
                  <a:srgbClr val="336600"/>
                </a:solidFill>
              </a:rPr>
              <a:t>evaluation, </a:t>
            </a:r>
          </a:p>
          <a:p>
            <a:pPr marL="971497" lvl="1" indent="-514350">
              <a:buAutoNum type="romanLcParenR"/>
            </a:pPr>
            <a:r>
              <a:rPr lang="en-US" sz="2400" i="1" dirty="0">
                <a:solidFill>
                  <a:srgbClr val="336600"/>
                </a:solidFill>
              </a:rPr>
              <a:t>purchase, </a:t>
            </a:r>
          </a:p>
          <a:p>
            <a:pPr marL="971497" lvl="1" indent="-514350">
              <a:buAutoNum type="romanLcParenR"/>
            </a:pPr>
            <a:r>
              <a:rPr lang="en-US" sz="2400" i="1" dirty="0">
                <a:solidFill>
                  <a:srgbClr val="336600"/>
                </a:solidFill>
              </a:rPr>
              <a:t>distribution and </a:t>
            </a:r>
          </a:p>
          <a:p>
            <a:pPr marL="971497" lvl="1" indent="-514350">
              <a:buAutoNum type="romanLcParenR"/>
            </a:pPr>
            <a:r>
              <a:rPr lang="en-US" sz="2400" i="1" dirty="0">
                <a:solidFill>
                  <a:srgbClr val="336600"/>
                </a:solidFill>
              </a:rPr>
              <a:t>after-sales services. </a:t>
            </a:r>
          </a:p>
          <a:p>
            <a:pPr marL="514350" indent="-514350">
              <a:buAutoNum type="romanLcParenR"/>
            </a:pPr>
            <a:endParaRPr lang="en-US" sz="2400" dirty="0">
              <a:solidFill>
                <a:srgbClr val="336600"/>
              </a:solidFill>
            </a:endParaRPr>
          </a:p>
          <a:p>
            <a:pPr marL="514350" indent="-514350"/>
            <a:r>
              <a:rPr lang="en-US" sz="2400" dirty="0">
                <a:solidFill>
                  <a:srgbClr val="FF0000"/>
                </a:solidFill>
              </a:rPr>
              <a:t>These can be your own or partner channels.</a:t>
            </a:r>
          </a:p>
          <a:p>
            <a:pPr marL="514350" indent="-514350"/>
            <a:endParaRPr lang="en-US" sz="2400" dirty="0">
              <a:solidFill>
                <a:srgbClr val="336600"/>
              </a:solidFill>
            </a:endParaRPr>
          </a:p>
          <a:p>
            <a:pPr marL="514350" indent="-514350"/>
            <a:r>
              <a:rPr lang="en-US" sz="2400" i="1" dirty="0">
                <a:solidFill>
                  <a:srgbClr val="336600"/>
                </a:solidFill>
              </a:rPr>
              <a:t>List them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E1F9-D8E1-4D96-9AD2-D67A7DFB510C}" type="slidenum">
              <a:rPr lang="en-IN" smtClean="0"/>
              <a:pPr/>
              <a:t>10</a:t>
            </a:fld>
            <a:endParaRPr lang="en-IN"/>
          </a:p>
        </p:txBody>
      </p:sp>
      <p:grpSp>
        <p:nvGrpSpPr>
          <p:cNvPr id="7" name="Group 6"/>
          <p:cNvGrpSpPr/>
          <p:nvPr/>
        </p:nvGrpSpPr>
        <p:grpSpPr>
          <a:xfrm>
            <a:off x="-1" y="0"/>
            <a:ext cx="12190413" cy="6858000"/>
            <a:chOff x="0" y="0"/>
            <a:chExt cx="9144000" cy="6858000"/>
          </a:xfrm>
        </p:grpSpPr>
        <p:sp>
          <p:nvSpPr>
            <p:cNvPr id="8" name="Frame 7"/>
            <p:cNvSpPr/>
            <p:nvPr/>
          </p:nvSpPr>
          <p:spPr>
            <a:xfrm>
              <a:off x="0" y="0"/>
              <a:ext cx="9144000" cy="45719"/>
            </a:xfrm>
            <a:prstGeom prst="fram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9" name="Frame 8"/>
            <p:cNvSpPr/>
            <p:nvPr/>
          </p:nvSpPr>
          <p:spPr>
            <a:xfrm>
              <a:off x="0" y="0"/>
              <a:ext cx="45719" cy="6858000"/>
            </a:xfrm>
            <a:prstGeom prst="fram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10" name="Frame 9"/>
            <p:cNvSpPr/>
            <p:nvPr/>
          </p:nvSpPr>
          <p:spPr>
            <a:xfrm>
              <a:off x="0" y="6812281"/>
              <a:ext cx="9144000" cy="45719"/>
            </a:xfrm>
            <a:prstGeom prst="fram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11" name="Frame 10"/>
            <p:cNvSpPr/>
            <p:nvPr/>
          </p:nvSpPr>
          <p:spPr>
            <a:xfrm>
              <a:off x="9098281" y="0"/>
              <a:ext cx="45719" cy="6858000"/>
            </a:xfrm>
            <a:prstGeom prst="fram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13162" y="285728"/>
            <a:ext cx="17957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Your LOGO</a:t>
            </a:r>
            <a:endParaRPr lang="en-IN" sz="28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2" y="1714488"/>
            <a:ext cx="3413982" cy="114300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Revenue streams</a:t>
            </a:r>
            <a:endParaRPr lang="en-IN" sz="3600" dirty="0"/>
          </a:p>
        </p:txBody>
      </p:sp>
      <p:sp>
        <p:nvSpPr>
          <p:cNvPr id="6" name="Rectangle 5"/>
          <p:cNvSpPr/>
          <p:nvPr/>
        </p:nvSpPr>
        <p:spPr>
          <a:xfrm>
            <a:off x="665918" y="2940027"/>
            <a:ext cx="96441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336600"/>
                </a:solidFill>
              </a:rPr>
              <a:t>How are you or going to make your money? </a:t>
            </a:r>
          </a:p>
          <a:p>
            <a:endParaRPr lang="en-US" sz="2400" dirty="0">
              <a:solidFill>
                <a:srgbClr val="336600"/>
              </a:solidFill>
            </a:endParaRPr>
          </a:p>
          <a:p>
            <a:endParaRPr lang="en-US" sz="2400" dirty="0">
              <a:solidFill>
                <a:srgbClr val="336600"/>
              </a:solidFill>
            </a:endParaRPr>
          </a:p>
          <a:p>
            <a:r>
              <a:rPr lang="en-US" sz="2400" dirty="0">
                <a:solidFill>
                  <a:srgbClr val="336600"/>
                </a:solidFill>
              </a:rPr>
              <a:t>Link to customer segments &amp; value propositions.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E1F9-D8E1-4D96-9AD2-D67A7DFB510C}" type="slidenum">
              <a:rPr lang="en-IN" smtClean="0"/>
              <a:pPr/>
              <a:t>11</a:t>
            </a:fld>
            <a:endParaRPr lang="en-IN"/>
          </a:p>
        </p:txBody>
      </p:sp>
      <p:grpSp>
        <p:nvGrpSpPr>
          <p:cNvPr id="7" name="Group 6"/>
          <p:cNvGrpSpPr/>
          <p:nvPr/>
        </p:nvGrpSpPr>
        <p:grpSpPr>
          <a:xfrm>
            <a:off x="-1" y="0"/>
            <a:ext cx="12190413" cy="6858000"/>
            <a:chOff x="0" y="0"/>
            <a:chExt cx="9144000" cy="6858000"/>
          </a:xfrm>
        </p:grpSpPr>
        <p:sp>
          <p:nvSpPr>
            <p:cNvPr id="8" name="Frame 7"/>
            <p:cNvSpPr/>
            <p:nvPr/>
          </p:nvSpPr>
          <p:spPr>
            <a:xfrm>
              <a:off x="0" y="0"/>
              <a:ext cx="9144000" cy="45719"/>
            </a:xfrm>
            <a:prstGeom prst="fram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9" name="Frame 8"/>
            <p:cNvSpPr/>
            <p:nvPr/>
          </p:nvSpPr>
          <p:spPr>
            <a:xfrm>
              <a:off x="0" y="0"/>
              <a:ext cx="45719" cy="6858000"/>
            </a:xfrm>
            <a:prstGeom prst="fram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10" name="Frame 9"/>
            <p:cNvSpPr/>
            <p:nvPr/>
          </p:nvSpPr>
          <p:spPr>
            <a:xfrm>
              <a:off x="0" y="6812281"/>
              <a:ext cx="9144000" cy="45719"/>
            </a:xfrm>
            <a:prstGeom prst="fram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11" name="Frame 10"/>
            <p:cNvSpPr/>
            <p:nvPr/>
          </p:nvSpPr>
          <p:spPr>
            <a:xfrm>
              <a:off x="9098281" y="0"/>
              <a:ext cx="45719" cy="6858000"/>
            </a:xfrm>
            <a:prstGeom prst="fram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13162" y="285728"/>
            <a:ext cx="17957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Your LOGO</a:t>
            </a:r>
            <a:endParaRPr lang="en-IN" sz="28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4546" y="660425"/>
            <a:ext cx="9286940" cy="5078303"/>
          </a:xfrm>
        </p:spPr>
        <p:txBody>
          <a:bodyPr>
            <a:spAutoFit/>
          </a:bodyPr>
          <a:lstStyle/>
          <a:p>
            <a:pPr algn="l"/>
            <a:br>
              <a:rPr lang="en-US" sz="3600" dirty="0"/>
            </a:br>
            <a:r>
              <a:rPr lang="en-US" sz="3600" b="1" dirty="0"/>
              <a:t>Cost of the Project:</a:t>
            </a:r>
            <a:br>
              <a:rPr lang="en-US" sz="3600" dirty="0"/>
            </a:br>
            <a:r>
              <a:rPr lang="en-US" sz="3600" dirty="0"/>
              <a:t>1) Capital Cost and </a:t>
            </a:r>
            <a:br>
              <a:rPr lang="en-US" sz="3600" dirty="0"/>
            </a:br>
            <a:r>
              <a:rPr lang="en-US" sz="3600" dirty="0"/>
              <a:t>2) Working Capital</a:t>
            </a:r>
            <a:br>
              <a:rPr lang="en-US" sz="3600" dirty="0"/>
            </a:br>
            <a:br>
              <a:rPr lang="en-US" sz="3600" dirty="0"/>
            </a:br>
            <a:r>
              <a:rPr lang="en-US" sz="3600" b="1" dirty="0"/>
              <a:t>Means of Finance:</a:t>
            </a:r>
            <a:br>
              <a:rPr lang="en-US" sz="3600" dirty="0"/>
            </a:br>
            <a:r>
              <a:rPr lang="en-US" sz="3600" dirty="0"/>
              <a:t>1) Promoters Capital</a:t>
            </a:r>
            <a:br>
              <a:rPr lang="en-US" sz="3600" dirty="0"/>
            </a:br>
            <a:r>
              <a:rPr lang="en-US" sz="3600" dirty="0"/>
              <a:t>2) Loan</a:t>
            </a:r>
            <a:br>
              <a:rPr lang="en-US" sz="3600" dirty="0"/>
            </a:br>
            <a:r>
              <a:rPr lang="en-US" sz="3600" dirty="0"/>
              <a:t>3) Investment</a:t>
            </a:r>
            <a:endParaRPr lang="en-IN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E1F9-D8E1-4D96-9AD2-D67A7DFB510C}" type="slidenum">
              <a:rPr lang="en-IN" smtClean="0"/>
              <a:pPr/>
              <a:t>12</a:t>
            </a:fld>
            <a:endParaRPr lang="en-IN"/>
          </a:p>
        </p:txBody>
      </p:sp>
      <p:grpSp>
        <p:nvGrpSpPr>
          <p:cNvPr id="5" name="Group 4"/>
          <p:cNvGrpSpPr/>
          <p:nvPr/>
        </p:nvGrpSpPr>
        <p:grpSpPr>
          <a:xfrm>
            <a:off x="-1" y="0"/>
            <a:ext cx="12190413" cy="6858000"/>
            <a:chOff x="0" y="0"/>
            <a:chExt cx="9144000" cy="6858000"/>
          </a:xfrm>
        </p:grpSpPr>
        <p:sp>
          <p:nvSpPr>
            <p:cNvPr id="6" name="Frame 5"/>
            <p:cNvSpPr/>
            <p:nvPr/>
          </p:nvSpPr>
          <p:spPr>
            <a:xfrm>
              <a:off x="0" y="0"/>
              <a:ext cx="9144000" cy="45719"/>
            </a:xfrm>
            <a:prstGeom prst="fram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7" name="Frame 6"/>
            <p:cNvSpPr/>
            <p:nvPr/>
          </p:nvSpPr>
          <p:spPr>
            <a:xfrm>
              <a:off x="0" y="0"/>
              <a:ext cx="45719" cy="6858000"/>
            </a:xfrm>
            <a:prstGeom prst="fram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8" name="Frame 7"/>
            <p:cNvSpPr/>
            <p:nvPr/>
          </p:nvSpPr>
          <p:spPr>
            <a:xfrm>
              <a:off x="0" y="6812281"/>
              <a:ext cx="9144000" cy="45719"/>
            </a:xfrm>
            <a:prstGeom prst="fram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9" name="Frame 8"/>
            <p:cNvSpPr/>
            <p:nvPr/>
          </p:nvSpPr>
          <p:spPr>
            <a:xfrm>
              <a:off x="9098281" y="0"/>
              <a:ext cx="45719" cy="6858000"/>
            </a:xfrm>
            <a:prstGeom prst="fram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813162" y="285728"/>
            <a:ext cx="17957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Your LOGO</a:t>
            </a:r>
            <a:endParaRPr lang="en-IN" sz="28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1356" y="68035"/>
            <a:ext cx="4271238" cy="646321"/>
          </a:xfrm>
        </p:spPr>
        <p:txBody>
          <a:bodyPr>
            <a:spAutoFit/>
          </a:bodyPr>
          <a:lstStyle/>
          <a:p>
            <a:pPr algn="l"/>
            <a:r>
              <a:rPr lang="en-US" sz="3600" spc="-5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Lean Canvas Summary</a:t>
            </a:r>
            <a:endParaRPr lang="en-IN" sz="3600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E1F9-D8E1-4D96-9AD2-D67A7DFB510C}" type="slidenum">
              <a:rPr lang="en-IN" smtClean="0"/>
              <a:pPr/>
              <a:t>13</a:t>
            </a:fld>
            <a:endParaRPr lang="en-IN"/>
          </a:p>
        </p:txBody>
      </p:sp>
      <p:grpSp>
        <p:nvGrpSpPr>
          <p:cNvPr id="17" name="Group 16"/>
          <p:cNvGrpSpPr/>
          <p:nvPr/>
        </p:nvGrpSpPr>
        <p:grpSpPr>
          <a:xfrm>
            <a:off x="737600" y="694671"/>
            <a:ext cx="10715210" cy="6072208"/>
            <a:chOff x="1737488" y="785792"/>
            <a:chExt cx="8734994" cy="4232524"/>
          </a:xfrm>
        </p:grpSpPr>
        <p:sp>
          <p:nvSpPr>
            <p:cNvPr id="4" name="Rounded Rectangle 3"/>
            <p:cNvSpPr/>
            <p:nvPr/>
          </p:nvSpPr>
          <p:spPr>
            <a:xfrm>
              <a:off x="1737488" y="785792"/>
              <a:ext cx="1785950" cy="2894112"/>
            </a:xfrm>
            <a:prstGeom prst="roundRect">
              <a:avLst>
                <a:gd name="adj" fmla="val 0"/>
              </a:avLst>
            </a:prstGeom>
            <a:solidFill>
              <a:schemeClr val="accent3">
                <a:lumMod val="40000"/>
                <a:lumOff val="60000"/>
              </a:schemeClr>
            </a:solidFill>
            <a:ln w="19050">
              <a:solidFill>
                <a:srgbClr val="003300"/>
              </a:solidFill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2000" b="1" dirty="0">
                  <a:solidFill>
                    <a:schemeClr val="tx1"/>
                  </a:solidFill>
                  <a:cs typeface="Arial" pitchFamily="34" charset="0"/>
                </a:rPr>
                <a:t>Problem</a:t>
              </a:r>
            </a:p>
            <a:p>
              <a:r>
                <a:rPr lang="en-US" sz="2000" b="1" dirty="0">
                  <a:solidFill>
                    <a:schemeClr val="tx1"/>
                  </a:solidFill>
                  <a:cs typeface="Arial" pitchFamily="34" charset="0"/>
                </a:rPr>
                <a:t>(</a:t>
              </a:r>
              <a:r>
                <a:rPr lang="en-US" sz="2000" b="1" i="1" dirty="0">
                  <a:solidFill>
                    <a:schemeClr val="tx1"/>
                  </a:solidFill>
                  <a:cs typeface="Arial" pitchFamily="34" charset="0"/>
                </a:rPr>
                <a:t>Top 3 problems)</a:t>
              </a:r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535031" y="785794"/>
              <a:ext cx="1643074" cy="2894111"/>
            </a:xfrm>
            <a:prstGeom prst="roundRect">
              <a:avLst>
                <a:gd name="adj" fmla="val 0"/>
              </a:avLst>
            </a:prstGeom>
            <a:solidFill>
              <a:schemeClr val="accent3">
                <a:lumMod val="40000"/>
                <a:lumOff val="60000"/>
              </a:schemeClr>
            </a:solidFill>
            <a:ln w="19050">
              <a:solidFill>
                <a:srgbClr val="003300"/>
              </a:solidFill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2000" b="1" dirty="0">
                  <a:solidFill>
                    <a:schemeClr val="tx1"/>
                  </a:solidFill>
                  <a:cs typeface="Arial" pitchFamily="34" charset="0"/>
                </a:rPr>
                <a:t>Solution</a:t>
              </a:r>
            </a:p>
            <a:p>
              <a:r>
                <a:rPr lang="en-US" sz="2000" b="1" i="1" dirty="0">
                  <a:solidFill>
                    <a:schemeClr val="tx1"/>
                  </a:solidFill>
                  <a:cs typeface="Arial" pitchFamily="34" charset="0"/>
                </a:rPr>
                <a:t>(Top 3 features)</a:t>
              </a: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5166512" y="785792"/>
              <a:ext cx="1776386" cy="2894112"/>
            </a:xfrm>
            <a:prstGeom prst="roundRect">
              <a:avLst>
                <a:gd name="adj" fmla="val 0"/>
              </a:avLst>
            </a:prstGeom>
            <a:solidFill>
              <a:schemeClr val="accent3">
                <a:lumMod val="40000"/>
                <a:lumOff val="60000"/>
              </a:schemeClr>
            </a:solidFill>
            <a:ln w="19050">
              <a:solidFill>
                <a:srgbClr val="003300"/>
              </a:solidFill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2000" b="1" dirty="0">
                  <a:solidFill>
                    <a:schemeClr val="tx1"/>
                  </a:solidFill>
                  <a:cs typeface="Arial" pitchFamily="34" charset="0"/>
                </a:rPr>
                <a:t>Unique Value Proposition of your Business Plan/Idea</a:t>
              </a: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1737488" y="3679908"/>
              <a:ext cx="4357718" cy="1338408"/>
            </a:xfrm>
            <a:prstGeom prst="roundRect">
              <a:avLst>
                <a:gd name="adj" fmla="val 0"/>
              </a:avLst>
            </a:prstGeom>
            <a:solidFill>
              <a:schemeClr val="accent3">
                <a:lumMod val="40000"/>
                <a:lumOff val="60000"/>
              </a:schemeClr>
            </a:solidFill>
            <a:ln w="1905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  <a:cs typeface="Arial" pitchFamily="34" charset="0"/>
                </a:rPr>
                <a:t>Cost Structure </a:t>
              </a:r>
            </a:p>
            <a:p>
              <a:endParaRPr lang="en-US" sz="2000" b="1" dirty="0">
                <a:solidFill>
                  <a:srgbClr val="FF0000"/>
                </a:solidFill>
                <a:cs typeface="Arial" pitchFamily="34" charset="0"/>
              </a:endParaRPr>
            </a:p>
            <a:p>
              <a:r>
                <a:rPr lang="en-US" sz="2000" b="1" dirty="0">
                  <a:solidFill>
                    <a:srgbClr val="FF0000"/>
                  </a:solidFill>
                  <a:cs typeface="Arial" pitchFamily="34" charset="0"/>
                </a:rPr>
                <a:t>Customer Acquisition costs</a:t>
              </a:r>
            </a:p>
            <a:p>
              <a:r>
                <a:rPr lang="en-US" sz="2000" b="1" dirty="0">
                  <a:solidFill>
                    <a:srgbClr val="FF0000"/>
                  </a:solidFill>
                  <a:cs typeface="Arial" pitchFamily="34" charset="0"/>
                </a:rPr>
                <a:t>Distribution costs</a:t>
              </a:r>
            </a:p>
            <a:p>
              <a:r>
                <a:rPr lang="en-US" sz="2000" b="1" dirty="0">
                  <a:solidFill>
                    <a:srgbClr val="FF0000"/>
                  </a:solidFill>
                  <a:cs typeface="Arial" pitchFamily="34" charset="0"/>
                </a:rPr>
                <a:t>Hosting</a:t>
              </a:r>
            </a:p>
            <a:p>
              <a:r>
                <a:rPr lang="en-US" sz="2000" b="1" dirty="0">
                  <a:solidFill>
                    <a:srgbClr val="FF0000"/>
                  </a:solidFill>
                  <a:cs typeface="Arial" pitchFamily="34" charset="0"/>
                </a:rPr>
                <a:t>People, etc.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6095206" y="3679908"/>
              <a:ext cx="4377276" cy="1338408"/>
            </a:xfrm>
            <a:prstGeom prst="roundRect">
              <a:avLst>
                <a:gd name="adj" fmla="val 0"/>
              </a:avLst>
            </a:prstGeom>
            <a:solidFill>
              <a:schemeClr val="accent3">
                <a:lumMod val="40000"/>
                <a:lumOff val="60000"/>
              </a:schemeClr>
            </a:solidFill>
            <a:ln w="1905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  <a:cs typeface="Arial" pitchFamily="34" charset="0"/>
                </a:rPr>
                <a:t>Revenue Streams</a:t>
              </a:r>
            </a:p>
            <a:p>
              <a:endParaRPr lang="en-US" sz="2000" b="1" dirty="0">
                <a:solidFill>
                  <a:srgbClr val="FF0000"/>
                </a:solidFill>
                <a:cs typeface="Arial" pitchFamily="34" charset="0"/>
              </a:endParaRPr>
            </a:p>
            <a:p>
              <a:r>
                <a:rPr lang="en-US" sz="2000" b="1" dirty="0">
                  <a:solidFill>
                    <a:srgbClr val="FF0000"/>
                  </a:solidFill>
                  <a:cs typeface="Arial" pitchFamily="34" charset="0"/>
                </a:rPr>
                <a:t>Revenue Model</a:t>
              </a:r>
            </a:p>
            <a:p>
              <a:r>
                <a:rPr lang="en-US" sz="2000" b="1" dirty="0">
                  <a:solidFill>
                    <a:srgbClr val="FF0000"/>
                  </a:solidFill>
                  <a:cs typeface="Arial" pitchFamily="34" charset="0"/>
                </a:rPr>
                <a:t>Life Time Value</a:t>
              </a:r>
            </a:p>
            <a:p>
              <a:r>
                <a:rPr lang="en-US" sz="2000" b="1" dirty="0">
                  <a:solidFill>
                    <a:srgbClr val="FF0000"/>
                  </a:solidFill>
                  <a:cs typeface="Arial" pitchFamily="34" charset="0"/>
                </a:rPr>
                <a:t>Revenue</a:t>
              </a:r>
            </a:p>
            <a:p>
              <a:r>
                <a:rPr lang="en-US" sz="2000" b="1" dirty="0">
                  <a:solidFill>
                    <a:srgbClr val="FF0000"/>
                  </a:solidFill>
                  <a:cs typeface="Arial" pitchFamily="34" charset="0"/>
                </a:rPr>
                <a:t>Gross Margin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6942898" y="785793"/>
              <a:ext cx="1764792" cy="2894111"/>
            </a:xfrm>
            <a:prstGeom prst="roundRect">
              <a:avLst>
                <a:gd name="adj" fmla="val 0"/>
              </a:avLst>
            </a:prstGeom>
            <a:solidFill>
              <a:schemeClr val="accent3">
                <a:lumMod val="40000"/>
                <a:lumOff val="60000"/>
              </a:schemeClr>
            </a:solidFill>
            <a:ln w="19050">
              <a:solidFill>
                <a:srgbClr val="003300"/>
              </a:solidFill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2000" b="1" dirty="0">
                  <a:solidFill>
                    <a:schemeClr val="tx1"/>
                  </a:solidFill>
                  <a:cs typeface="Arial" pitchFamily="34" charset="0"/>
                </a:rPr>
                <a:t>Customer Segments/</a:t>
              </a:r>
            </a:p>
            <a:p>
              <a:r>
                <a:rPr lang="en-US" sz="2000" b="1" i="1" dirty="0">
                  <a:solidFill>
                    <a:schemeClr val="tx1"/>
                  </a:solidFill>
                  <a:cs typeface="Arial" pitchFamily="34" charset="0"/>
                </a:rPr>
                <a:t>Target customers</a:t>
              </a: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8707690" y="785792"/>
              <a:ext cx="1764792" cy="2894112"/>
            </a:xfrm>
            <a:prstGeom prst="roundRect">
              <a:avLst>
                <a:gd name="adj" fmla="val 0"/>
              </a:avLst>
            </a:prstGeom>
            <a:solidFill>
              <a:schemeClr val="accent3">
                <a:lumMod val="40000"/>
                <a:lumOff val="60000"/>
              </a:schemeClr>
            </a:solidFill>
            <a:ln w="19050">
              <a:solidFill>
                <a:srgbClr val="003300"/>
              </a:solidFill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2000" b="1" dirty="0">
                  <a:solidFill>
                    <a:schemeClr val="tx1"/>
                  </a:solidFill>
                  <a:cs typeface="Arial" pitchFamily="34" charset="0"/>
                </a:rPr>
                <a:t>Channels/Path </a:t>
              </a:r>
            </a:p>
            <a:p>
              <a:r>
                <a:rPr lang="en-US" sz="2000" b="1" dirty="0">
                  <a:solidFill>
                    <a:schemeClr val="tx1"/>
                  </a:solidFill>
                  <a:cs typeface="Arial" pitchFamily="34" charset="0"/>
                </a:rPr>
                <a:t>to reach out customers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-1" y="0"/>
            <a:ext cx="12190413" cy="6858000"/>
            <a:chOff x="0" y="0"/>
            <a:chExt cx="9144000" cy="6858000"/>
          </a:xfrm>
        </p:grpSpPr>
        <p:sp>
          <p:nvSpPr>
            <p:cNvPr id="19" name="Frame 18"/>
            <p:cNvSpPr/>
            <p:nvPr/>
          </p:nvSpPr>
          <p:spPr>
            <a:xfrm>
              <a:off x="0" y="0"/>
              <a:ext cx="9144000" cy="45719"/>
            </a:xfrm>
            <a:prstGeom prst="fram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20" name="Frame 19"/>
            <p:cNvSpPr/>
            <p:nvPr/>
          </p:nvSpPr>
          <p:spPr>
            <a:xfrm>
              <a:off x="0" y="0"/>
              <a:ext cx="45719" cy="6858000"/>
            </a:xfrm>
            <a:prstGeom prst="fram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21" name="Frame 20"/>
            <p:cNvSpPr/>
            <p:nvPr/>
          </p:nvSpPr>
          <p:spPr>
            <a:xfrm>
              <a:off x="0" y="6812281"/>
              <a:ext cx="9144000" cy="45719"/>
            </a:xfrm>
            <a:prstGeom prst="fram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22" name="Frame 21"/>
            <p:cNvSpPr/>
            <p:nvPr/>
          </p:nvSpPr>
          <p:spPr>
            <a:xfrm>
              <a:off x="9098281" y="0"/>
              <a:ext cx="45719" cy="6858000"/>
            </a:xfrm>
            <a:prstGeom prst="fram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70286" y="71414"/>
            <a:ext cx="17957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Your LOGO</a:t>
            </a:r>
            <a:endParaRPr lang="en-IN" sz="28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506</Words>
  <Application>Microsoft Office PowerPoint</Application>
  <PresentationFormat>Custom</PresentationFormat>
  <Paragraphs>117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Team &amp; Key Advisors/Mentors</vt:lpstr>
      <vt:lpstr>Problem/ Opportunity </vt:lpstr>
      <vt:lpstr>Solution/ Technology</vt:lpstr>
      <vt:lpstr>Current Status/Stage</vt:lpstr>
      <vt:lpstr>Product Demo</vt:lpstr>
      <vt:lpstr>Unique Value proposition</vt:lpstr>
      <vt:lpstr>Customer Segments &amp; Market Size</vt:lpstr>
      <vt:lpstr>Channels</vt:lpstr>
      <vt:lpstr>Revenue streams</vt:lpstr>
      <vt:lpstr> Cost of the Project: 1) Capital Cost and  2) Working Capital  Means of Finance: 1) Promoters Capital 2) Loan 3) Investment</vt:lpstr>
      <vt:lpstr>Lean Canvas Summary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Dr.V K Arora</dc:creator>
  <cp:keywords>Dr V K Arora</cp:keywords>
  <cp:lastModifiedBy>Dinesh Pandey</cp:lastModifiedBy>
  <cp:revision>42</cp:revision>
  <dcterms:created xsi:type="dcterms:W3CDTF">2017-08-29T07:39:19Z</dcterms:created>
  <dcterms:modified xsi:type="dcterms:W3CDTF">2020-12-11T05:37:15Z</dcterms:modified>
</cp:coreProperties>
</file>